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2" r:id="rId6"/>
    <p:sldId id="260" r:id="rId7"/>
    <p:sldId id="263" r:id="rId8"/>
    <p:sldId id="265" r:id="rId9"/>
    <p:sldId id="264"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4/22/2022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n-US" dirty="0" smtClean="0"/>
              <a:t>Curso de Autoras: </a:t>
            </a:r>
            <a:br>
              <a:rPr lang="en-US" dirty="0" smtClean="0"/>
            </a:br>
            <a:r>
              <a:rPr lang="en-US" dirty="0" smtClean="0"/>
              <a:t>Arminda Aberastury</a:t>
            </a:r>
            <a:endParaRPr lang="es-CL" dirty="0"/>
          </a:p>
        </p:txBody>
      </p:sp>
      <p:sp>
        <p:nvSpPr>
          <p:cNvPr id="3" name="Subtítulo 2"/>
          <p:cNvSpPr>
            <a:spLocks noGrp="1"/>
          </p:cNvSpPr>
          <p:nvPr>
            <p:ph type="subTitle" idx="1"/>
          </p:nvPr>
        </p:nvSpPr>
        <p:spPr/>
        <p:txBody>
          <a:bodyPr/>
          <a:lstStyle/>
          <a:p>
            <a:r>
              <a:rPr lang="en-US" dirty="0" smtClean="0"/>
              <a:t>Ps. Nathaly Peña Alvarado</a:t>
            </a:r>
          </a:p>
          <a:p>
            <a:r>
              <a:rPr lang="es-ES" dirty="0" smtClean="0"/>
              <a:t>Instituto</a:t>
            </a:r>
            <a:r>
              <a:rPr lang="en-US" dirty="0" smtClean="0"/>
              <a:t> </a:t>
            </a:r>
            <a:r>
              <a:rPr lang="es-MX" dirty="0" smtClean="0"/>
              <a:t>Psicoanalítico</a:t>
            </a:r>
            <a:r>
              <a:rPr lang="en-US" dirty="0" smtClean="0"/>
              <a:t> de Salamanca</a:t>
            </a:r>
            <a:endParaRPr lang="es-CL" dirty="0"/>
          </a:p>
        </p:txBody>
      </p:sp>
    </p:spTree>
    <p:extLst>
      <p:ext uri="{BB962C8B-B14F-4D97-AF65-F5344CB8AC3E}">
        <p14:creationId xmlns:p14="http://schemas.microsoft.com/office/powerpoint/2010/main" val="87653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The international Jorunal of Psychoanalysis</a:t>
            </a:r>
            <a:endParaRPr lang="es-CL" dirty="0"/>
          </a:p>
        </p:txBody>
      </p:sp>
      <p:pic>
        <p:nvPicPr>
          <p:cNvPr id="4" name="Marcador de contenido 3"/>
          <p:cNvPicPr>
            <a:picLocks noGrp="1" noChangeAspect="1"/>
          </p:cNvPicPr>
          <p:nvPr>
            <p:ph idx="1"/>
          </p:nvPr>
        </p:nvPicPr>
        <p:blipFill>
          <a:blip r:embed="rId2"/>
          <a:stretch>
            <a:fillRect/>
          </a:stretch>
        </p:blipFill>
        <p:spPr>
          <a:xfrm>
            <a:off x="2592925" y="1905001"/>
            <a:ext cx="3011041" cy="2995986"/>
          </a:xfrm>
          <a:prstGeom prst="rect">
            <a:avLst/>
          </a:prstGeom>
        </p:spPr>
      </p:pic>
      <p:sp>
        <p:nvSpPr>
          <p:cNvPr id="5" name="CuadroTexto 4"/>
          <p:cNvSpPr txBox="1"/>
          <p:nvPr/>
        </p:nvSpPr>
        <p:spPr>
          <a:xfrm>
            <a:off x="6387737" y="2129246"/>
            <a:ext cx="4454434" cy="2308324"/>
          </a:xfrm>
          <a:prstGeom prst="rect">
            <a:avLst/>
          </a:prstGeom>
          <a:noFill/>
        </p:spPr>
        <p:txBody>
          <a:bodyPr wrap="square" rtlCol="0">
            <a:spAutoFit/>
          </a:bodyPr>
          <a:lstStyle/>
          <a:p>
            <a:pPr algn="just"/>
            <a:r>
              <a:rPr lang="en-US" dirty="0" smtClean="0"/>
              <a:t>“</a:t>
            </a:r>
            <a:r>
              <a:rPr lang="es-CL" dirty="0"/>
              <a:t>Las dimensiones que se determinen como más pertinentes para la construcción de lo infantil por parte de un psicoanalista dependerán en última instancia de su utilidad con los pacientes en la práctica clínica”</a:t>
            </a:r>
            <a:br>
              <a:rPr lang="es-CL" dirty="0"/>
            </a:br>
            <a:r>
              <a:rPr lang="es-CL" dirty="0"/>
              <a:t/>
            </a:r>
            <a:br>
              <a:rPr lang="es-CL" dirty="0"/>
            </a:br>
            <a:r>
              <a:rPr lang="es-CL" dirty="0"/>
              <a:t>Junio 2021.</a:t>
            </a:r>
            <a:endParaRPr lang="en-US" dirty="0"/>
          </a:p>
        </p:txBody>
      </p:sp>
      <p:sp>
        <p:nvSpPr>
          <p:cNvPr id="6" name="CuadroTexto 5"/>
          <p:cNvSpPr txBox="1"/>
          <p:nvPr/>
        </p:nvSpPr>
        <p:spPr>
          <a:xfrm>
            <a:off x="2592925" y="5355771"/>
            <a:ext cx="8536629" cy="1477328"/>
          </a:xfrm>
          <a:prstGeom prst="rect">
            <a:avLst/>
          </a:prstGeom>
          <a:noFill/>
        </p:spPr>
        <p:txBody>
          <a:bodyPr wrap="square" rtlCol="0">
            <a:spAutoFit/>
          </a:bodyPr>
          <a:lstStyle/>
          <a:p>
            <a:r>
              <a:rPr lang="en-US" dirty="0"/>
              <a:t>Revista iniciada por Jones como editor en el año 1920; cargo que mantuvo hasta el año 1939 (año en que fallece Freud).</a:t>
            </a:r>
          </a:p>
          <a:p>
            <a:endParaRPr lang="es-CL" dirty="0"/>
          </a:p>
          <a:p>
            <a:endParaRPr lang="es-CL" dirty="0"/>
          </a:p>
          <a:p>
            <a:endParaRPr lang="es-CL" dirty="0"/>
          </a:p>
        </p:txBody>
      </p:sp>
    </p:spTree>
    <p:extLst>
      <p:ext uri="{BB962C8B-B14F-4D97-AF65-F5344CB8AC3E}">
        <p14:creationId xmlns:p14="http://schemas.microsoft.com/office/powerpoint/2010/main" val="868647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497772" y="1031965"/>
            <a:ext cx="3602582" cy="5179702"/>
          </a:xfrm>
        </p:spPr>
        <p:txBody>
          <a:bodyPr/>
          <a:lstStyle/>
          <a:p>
            <a:pPr marL="0" indent="0" algn="just">
              <a:buNone/>
            </a:pPr>
            <a:r>
              <a:rPr lang="es-CL" dirty="0"/>
              <a:t>“Una intersubjetividad en riesgo; hoy los escenarios que vemos en la clínica, son ciertamente vertiginosos, cambiantes en cuanto a los procesos de subjetivación infantil: nuevas configuraciones familiar, modalidades diferentes de género, nuevas tecnologías que envuelven la cotidianidad de los niños, niñas y adolescentes”.</a:t>
            </a:r>
            <a:br>
              <a:rPr lang="es-CL" dirty="0"/>
            </a:br>
            <a:r>
              <a:rPr lang="es-CL" dirty="0"/>
              <a:t/>
            </a:r>
            <a:br>
              <a:rPr lang="es-CL" dirty="0"/>
            </a:br>
            <a:r>
              <a:rPr lang="es-CL" dirty="0"/>
              <a:t>Silvia Bleichmar, 2005</a:t>
            </a:r>
          </a:p>
        </p:txBody>
      </p:sp>
      <p:pic>
        <p:nvPicPr>
          <p:cNvPr id="4" name="Imagen 3"/>
          <p:cNvPicPr>
            <a:picLocks noChangeAspect="1"/>
          </p:cNvPicPr>
          <p:nvPr/>
        </p:nvPicPr>
        <p:blipFill>
          <a:blip r:embed="rId2"/>
          <a:stretch>
            <a:fillRect/>
          </a:stretch>
        </p:blipFill>
        <p:spPr>
          <a:xfrm>
            <a:off x="6606268" y="1444262"/>
            <a:ext cx="2114550" cy="302895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3069" y="1444262"/>
            <a:ext cx="2271713" cy="3028950"/>
          </a:xfrm>
          <a:prstGeom prst="rect">
            <a:avLst/>
          </a:prstGeom>
        </p:spPr>
      </p:pic>
    </p:spTree>
    <p:extLst>
      <p:ext uri="{BB962C8B-B14F-4D97-AF65-F5344CB8AC3E}">
        <p14:creationId xmlns:p14="http://schemas.microsoft.com/office/powerpoint/2010/main" val="119562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UY" dirty="0" smtClean="0"/>
              <a:t>Biografía</a:t>
            </a:r>
            <a:r>
              <a:rPr lang="en-US" dirty="0" smtClean="0"/>
              <a:t> </a:t>
            </a:r>
            <a:r>
              <a:rPr lang="en-US" dirty="0"/>
              <a:t>Arminda Aberastury</a:t>
            </a:r>
            <a:endParaRPr lang="es-CL" dirty="0"/>
          </a:p>
        </p:txBody>
      </p:sp>
      <p:sp>
        <p:nvSpPr>
          <p:cNvPr id="12" name="Rectángulo redondeado 11"/>
          <p:cNvSpPr/>
          <p:nvPr/>
        </p:nvSpPr>
        <p:spPr>
          <a:xfrm>
            <a:off x="1580605"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14" name="Rectángulo redondeado 13"/>
          <p:cNvSpPr/>
          <p:nvPr/>
        </p:nvSpPr>
        <p:spPr>
          <a:xfrm>
            <a:off x="4881153"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15" name="Rectángulo redondeado 14"/>
          <p:cNvSpPr/>
          <p:nvPr/>
        </p:nvSpPr>
        <p:spPr>
          <a:xfrm>
            <a:off x="8338457"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16" name="CuadroTexto 15"/>
          <p:cNvSpPr txBox="1"/>
          <p:nvPr/>
        </p:nvSpPr>
        <p:spPr>
          <a:xfrm>
            <a:off x="1711234" y="2259874"/>
            <a:ext cx="2312126" cy="1477328"/>
          </a:xfrm>
          <a:prstGeom prst="rect">
            <a:avLst/>
          </a:prstGeom>
          <a:noFill/>
        </p:spPr>
        <p:txBody>
          <a:bodyPr wrap="square" rtlCol="0">
            <a:spAutoFit/>
          </a:bodyPr>
          <a:lstStyle/>
          <a:p>
            <a:r>
              <a:rPr lang="en-US" dirty="0" err="1"/>
              <a:t>Nace</a:t>
            </a:r>
            <a:r>
              <a:rPr lang="en-US" dirty="0"/>
              <a:t> en Buenos Aires el 24 de </a:t>
            </a:r>
            <a:r>
              <a:rPr lang="en-US" dirty="0" err="1"/>
              <a:t>septiembre</a:t>
            </a:r>
            <a:r>
              <a:rPr lang="en-US" dirty="0"/>
              <a:t> de 1910. </a:t>
            </a:r>
          </a:p>
          <a:p>
            <a:endParaRPr lang="es-CL" dirty="0"/>
          </a:p>
        </p:txBody>
      </p:sp>
      <p:sp>
        <p:nvSpPr>
          <p:cNvPr id="17" name="CuadroTexto 16"/>
          <p:cNvSpPr txBox="1"/>
          <p:nvPr/>
        </p:nvSpPr>
        <p:spPr>
          <a:xfrm>
            <a:off x="5133703" y="2364377"/>
            <a:ext cx="2259874" cy="2585323"/>
          </a:xfrm>
          <a:prstGeom prst="rect">
            <a:avLst/>
          </a:prstGeom>
          <a:noFill/>
        </p:spPr>
        <p:txBody>
          <a:bodyPr wrap="square" rtlCol="0">
            <a:spAutoFit/>
          </a:bodyPr>
          <a:lstStyle/>
          <a:p>
            <a:r>
              <a:rPr lang="es-CL" dirty="0"/>
              <a:t>1929 se gradúa como maestro en la escuela normal. Posterior a esto ingresa a estudiar pedagogía en la Universidad de Buenos Aires.</a:t>
            </a:r>
          </a:p>
          <a:p>
            <a:endParaRPr lang="es-CL" dirty="0"/>
          </a:p>
        </p:txBody>
      </p:sp>
      <p:sp>
        <p:nvSpPr>
          <p:cNvPr id="18" name="CuadroTexto 17"/>
          <p:cNvSpPr txBox="1"/>
          <p:nvPr/>
        </p:nvSpPr>
        <p:spPr>
          <a:xfrm>
            <a:off x="8739051" y="2364377"/>
            <a:ext cx="1946366" cy="1200329"/>
          </a:xfrm>
          <a:prstGeom prst="rect">
            <a:avLst/>
          </a:prstGeom>
          <a:noFill/>
        </p:spPr>
        <p:txBody>
          <a:bodyPr wrap="square" rtlCol="0">
            <a:spAutoFit/>
          </a:bodyPr>
          <a:lstStyle/>
          <a:p>
            <a:r>
              <a:rPr lang="es-CL" dirty="0"/>
              <a:t>1937 se casa con </a:t>
            </a:r>
            <a:r>
              <a:rPr lang="es-CL" dirty="0" smtClean="0"/>
              <a:t>Pichón </a:t>
            </a:r>
            <a:r>
              <a:rPr lang="es-CL" dirty="0"/>
              <a:t>Riviere</a:t>
            </a:r>
          </a:p>
          <a:p>
            <a:endParaRPr lang="es-CL" dirty="0"/>
          </a:p>
        </p:txBody>
      </p:sp>
    </p:spTree>
    <p:extLst>
      <p:ext uri="{BB962C8B-B14F-4D97-AF65-F5344CB8AC3E}">
        <p14:creationId xmlns:p14="http://schemas.microsoft.com/office/powerpoint/2010/main" val="122314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redondeado 11"/>
          <p:cNvSpPr/>
          <p:nvPr/>
        </p:nvSpPr>
        <p:spPr>
          <a:xfrm>
            <a:off x="1580605"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redondeado 13"/>
          <p:cNvSpPr/>
          <p:nvPr/>
        </p:nvSpPr>
        <p:spPr>
          <a:xfrm>
            <a:off x="4881153"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redondeado 14"/>
          <p:cNvSpPr/>
          <p:nvPr/>
        </p:nvSpPr>
        <p:spPr>
          <a:xfrm>
            <a:off x="8338457" y="2029098"/>
            <a:ext cx="2612571" cy="35139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16" name="CuadroTexto 15"/>
          <p:cNvSpPr txBox="1"/>
          <p:nvPr/>
        </p:nvSpPr>
        <p:spPr>
          <a:xfrm>
            <a:off x="1711234" y="2259874"/>
            <a:ext cx="2312126" cy="2308324"/>
          </a:xfrm>
          <a:prstGeom prst="rect">
            <a:avLst/>
          </a:prstGeom>
          <a:noFill/>
        </p:spPr>
        <p:txBody>
          <a:bodyPr wrap="square" rtlCol="0">
            <a:spAutoFit/>
          </a:bodyPr>
          <a:lstStyle/>
          <a:p>
            <a:r>
              <a:rPr lang="es-CL" dirty="0"/>
              <a:t>1943 dicta la catedra de </a:t>
            </a:r>
            <a:r>
              <a:rPr lang="es-CL" dirty="0" smtClean="0"/>
              <a:t>“psicología </a:t>
            </a:r>
            <a:r>
              <a:rPr lang="es-CL" dirty="0"/>
              <a:t>de niños y adolescentes” en la Universidad de Buenos aires.</a:t>
            </a:r>
          </a:p>
          <a:p>
            <a:endParaRPr lang="es-CL" dirty="0"/>
          </a:p>
        </p:txBody>
      </p:sp>
      <p:sp>
        <p:nvSpPr>
          <p:cNvPr id="17" name="CuadroTexto 16"/>
          <p:cNvSpPr txBox="1"/>
          <p:nvPr/>
        </p:nvSpPr>
        <p:spPr>
          <a:xfrm>
            <a:off x="5133703" y="2364377"/>
            <a:ext cx="2259874" cy="923330"/>
          </a:xfrm>
          <a:prstGeom prst="rect">
            <a:avLst/>
          </a:prstGeom>
          <a:noFill/>
        </p:spPr>
        <p:txBody>
          <a:bodyPr wrap="square" rtlCol="0">
            <a:spAutoFit/>
          </a:bodyPr>
          <a:lstStyle/>
          <a:p>
            <a:r>
              <a:rPr lang="es-CL" dirty="0"/>
              <a:t>1943 se </a:t>
            </a:r>
            <a:r>
              <a:rPr lang="es-CL" dirty="0" smtClean="0"/>
              <a:t>Funda </a:t>
            </a:r>
            <a:r>
              <a:rPr lang="es-CL" dirty="0"/>
              <a:t>APA en Argentina. </a:t>
            </a:r>
          </a:p>
          <a:p>
            <a:endParaRPr lang="es-CL" dirty="0"/>
          </a:p>
        </p:txBody>
      </p:sp>
      <p:sp>
        <p:nvSpPr>
          <p:cNvPr id="18" name="CuadroTexto 17"/>
          <p:cNvSpPr txBox="1"/>
          <p:nvPr/>
        </p:nvSpPr>
        <p:spPr>
          <a:xfrm>
            <a:off x="8739051" y="2364377"/>
            <a:ext cx="1946366" cy="1754326"/>
          </a:xfrm>
          <a:prstGeom prst="rect">
            <a:avLst/>
          </a:prstGeom>
          <a:noFill/>
        </p:spPr>
        <p:txBody>
          <a:bodyPr wrap="square" rtlCol="0">
            <a:spAutoFit/>
          </a:bodyPr>
          <a:lstStyle/>
          <a:p>
            <a:r>
              <a:rPr lang="es-CL" dirty="0" smtClean="0"/>
              <a:t>Fallece 1972. Intoxicación con medicamentos, suicidio. </a:t>
            </a:r>
            <a:endParaRPr lang="es-CL" dirty="0"/>
          </a:p>
          <a:p>
            <a:endParaRPr lang="es-CL" dirty="0"/>
          </a:p>
        </p:txBody>
      </p:sp>
    </p:spTree>
    <p:extLst>
      <p:ext uri="{BB962C8B-B14F-4D97-AF65-F5344CB8AC3E}">
        <p14:creationId xmlns:p14="http://schemas.microsoft.com/office/powerpoint/2010/main" val="824796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smtClean="0"/>
              <a:t>Hitos</a:t>
            </a:r>
            <a:r>
              <a:rPr lang="en-US" dirty="0" smtClean="0"/>
              <a:t> </a:t>
            </a:r>
            <a:r>
              <a:rPr lang="es-EC" dirty="0" smtClean="0"/>
              <a:t>Importantes</a:t>
            </a:r>
            <a:endParaRPr lang="es-EC" dirty="0"/>
          </a:p>
        </p:txBody>
      </p:sp>
      <p:sp>
        <p:nvSpPr>
          <p:cNvPr id="3" name="Marcador de contenido 2"/>
          <p:cNvSpPr>
            <a:spLocks noGrp="1"/>
          </p:cNvSpPr>
          <p:nvPr>
            <p:ph idx="1"/>
          </p:nvPr>
        </p:nvSpPr>
        <p:spPr/>
        <p:txBody>
          <a:bodyPr/>
          <a:lstStyle/>
          <a:p>
            <a:r>
              <a:rPr lang="es-CL" dirty="0"/>
              <a:t>Mantuvo con Melanie Klein 13 años de correspondencia.</a:t>
            </a:r>
            <a:br>
              <a:rPr lang="es-CL" dirty="0"/>
            </a:br>
            <a:r>
              <a:rPr lang="es-CL" dirty="0"/>
              <a:t>“Considero que usted es uno de los soportes más valiosos de mi trabajo en Sudamérica, y, por lo tanto, estoy extremadamente interesada en cualquier paso que pueda dar”. Melanie Klein</a:t>
            </a:r>
            <a:br>
              <a:rPr lang="es-CL" dirty="0"/>
            </a:br>
            <a:r>
              <a:rPr lang="es-CL" dirty="0"/>
              <a:t/>
            </a:r>
            <a:br>
              <a:rPr lang="es-CL" dirty="0"/>
            </a:br>
            <a:r>
              <a:rPr lang="es-CL" dirty="0"/>
              <a:t>Ingresa a la asociación </a:t>
            </a:r>
            <a:r>
              <a:rPr lang="es-CL" dirty="0" smtClean="0"/>
              <a:t>psicoanalítica </a:t>
            </a:r>
            <a:r>
              <a:rPr lang="es-CL" dirty="0"/>
              <a:t>francesa.</a:t>
            </a:r>
            <a:br>
              <a:rPr lang="es-CL" dirty="0"/>
            </a:br>
            <a:r>
              <a:rPr lang="es-CL" dirty="0"/>
              <a:t/>
            </a:r>
            <a:br>
              <a:rPr lang="es-CL" dirty="0"/>
            </a:br>
            <a:r>
              <a:rPr lang="es-CL" dirty="0"/>
              <a:t>1970 </a:t>
            </a:r>
            <a:r>
              <a:rPr lang="es-CL" dirty="0" smtClean="0"/>
              <a:t>Pichón </a:t>
            </a:r>
            <a:r>
              <a:rPr lang="es-CL" dirty="0"/>
              <a:t>Riviere funda la teoría y práctica de “Grupos Operativos”. </a:t>
            </a:r>
          </a:p>
        </p:txBody>
      </p:sp>
    </p:spTree>
    <p:extLst>
      <p:ext uri="{BB962C8B-B14F-4D97-AF65-F5344CB8AC3E}">
        <p14:creationId xmlns:p14="http://schemas.microsoft.com/office/powerpoint/2010/main" val="529861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Bibliografía de esta presentación.</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636" y="1688374"/>
            <a:ext cx="3179444" cy="4436433"/>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2896" y="1688374"/>
            <a:ext cx="3555139" cy="4601830"/>
          </a:xfrm>
          <a:prstGeom prst="rect">
            <a:avLst/>
          </a:prstGeom>
        </p:spPr>
      </p:pic>
    </p:spTree>
    <p:extLst>
      <p:ext uri="{BB962C8B-B14F-4D97-AF65-F5344CB8AC3E}">
        <p14:creationId xmlns:p14="http://schemas.microsoft.com/office/powerpoint/2010/main" val="349976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“Teoría y técnica del análisis con niños”. 1962</a:t>
            </a:r>
          </a:p>
        </p:txBody>
      </p:sp>
      <p:sp>
        <p:nvSpPr>
          <p:cNvPr id="3" name="Marcador de contenido 2"/>
          <p:cNvSpPr>
            <a:spLocks noGrp="1"/>
          </p:cNvSpPr>
          <p:nvPr>
            <p:ph idx="1"/>
          </p:nvPr>
        </p:nvSpPr>
        <p:spPr/>
        <p:txBody>
          <a:bodyPr/>
          <a:lstStyle/>
          <a:p>
            <a:pPr marL="0" indent="0">
              <a:buNone/>
            </a:pPr>
            <a:r>
              <a:rPr lang="es-CL" dirty="0"/>
              <a:t>1. Motivo de </a:t>
            </a:r>
            <a:r>
              <a:rPr lang="es-CL" dirty="0" smtClean="0"/>
              <a:t>consulta</a:t>
            </a:r>
          </a:p>
          <a:p>
            <a:pPr marL="0" indent="0">
              <a:buNone/>
            </a:pPr>
            <a:r>
              <a:rPr lang="es-CL" dirty="0"/>
              <a:t/>
            </a:r>
            <a:br>
              <a:rPr lang="es-CL" dirty="0"/>
            </a:br>
            <a:r>
              <a:rPr lang="es-CL" dirty="0"/>
              <a:t>2. Historia de desarrollo</a:t>
            </a:r>
            <a:br>
              <a:rPr lang="es-CL" dirty="0"/>
            </a:br>
            <a:endParaRPr lang="es-CL" dirty="0" smtClean="0"/>
          </a:p>
          <a:p>
            <a:pPr marL="0" indent="0">
              <a:buNone/>
            </a:pPr>
            <a:r>
              <a:rPr lang="es-CL" dirty="0" smtClean="0"/>
              <a:t>3</a:t>
            </a:r>
            <a:r>
              <a:rPr lang="es-CL" dirty="0"/>
              <a:t>. Relato sobre como transcurren los días.</a:t>
            </a:r>
            <a:br>
              <a:rPr lang="es-CL" dirty="0"/>
            </a:br>
            <a:endParaRPr lang="es-CL" dirty="0" smtClean="0"/>
          </a:p>
          <a:p>
            <a:pPr marL="0" indent="0">
              <a:buNone/>
            </a:pPr>
            <a:r>
              <a:rPr lang="es-CL" dirty="0" smtClean="0"/>
              <a:t>4</a:t>
            </a:r>
            <a:r>
              <a:rPr lang="es-CL" dirty="0"/>
              <a:t>. Relación con los padres, estando juntos y por separado. </a:t>
            </a:r>
          </a:p>
        </p:txBody>
      </p:sp>
    </p:spTree>
    <p:extLst>
      <p:ext uri="{BB962C8B-B14F-4D97-AF65-F5344CB8AC3E}">
        <p14:creationId xmlns:p14="http://schemas.microsoft.com/office/powerpoint/2010/main" val="240392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Motivo de consulta</a:t>
            </a:r>
          </a:p>
        </p:txBody>
      </p:sp>
      <p:sp>
        <p:nvSpPr>
          <p:cNvPr id="3" name="Marcador de contenido 2"/>
          <p:cNvSpPr>
            <a:spLocks noGrp="1"/>
          </p:cNvSpPr>
          <p:nvPr>
            <p:ph idx="1"/>
          </p:nvPr>
        </p:nvSpPr>
        <p:spPr/>
        <p:txBody>
          <a:bodyPr>
            <a:normAutofit fontScale="92500" lnSpcReduction="20000"/>
          </a:bodyPr>
          <a:lstStyle/>
          <a:p>
            <a:pPr marL="0" indent="0">
              <a:buNone/>
            </a:pPr>
            <a:r>
              <a:rPr lang="es-CL" dirty="0"/>
              <a:t>Duración de 2 a 3 horas.</a:t>
            </a:r>
            <a:br>
              <a:rPr lang="es-CL" dirty="0"/>
            </a:br>
            <a:endParaRPr lang="es-CL" dirty="0" smtClean="0"/>
          </a:p>
          <a:p>
            <a:pPr marL="0" indent="0">
              <a:buNone/>
            </a:pPr>
            <a:r>
              <a:rPr lang="es-CL" dirty="0" smtClean="0"/>
              <a:t>Niño </a:t>
            </a:r>
            <a:r>
              <a:rPr lang="es-CL" dirty="0"/>
              <a:t>debe estar informado, no presente.</a:t>
            </a:r>
            <a:br>
              <a:rPr lang="es-CL" dirty="0"/>
            </a:br>
            <a:endParaRPr lang="es-CL" dirty="0" smtClean="0"/>
          </a:p>
          <a:p>
            <a:pPr marL="0" indent="0">
              <a:buNone/>
            </a:pPr>
            <a:r>
              <a:rPr lang="es-CL" dirty="0" smtClean="0"/>
              <a:t>No </a:t>
            </a:r>
            <a:r>
              <a:rPr lang="es-CL" dirty="0"/>
              <a:t>sé tomar partido por alguno de los padres presentes.</a:t>
            </a:r>
            <a:br>
              <a:rPr lang="es-CL" dirty="0"/>
            </a:br>
            <a:endParaRPr lang="es-CL" dirty="0" smtClean="0"/>
          </a:p>
          <a:p>
            <a:pPr marL="0" indent="0">
              <a:buNone/>
            </a:pPr>
            <a:r>
              <a:rPr lang="es-CL" dirty="0" smtClean="0"/>
              <a:t>Calmar </a:t>
            </a:r>
            <a:r>
              <a:rPr lang="es-CL" dirty="0"/>
              <a:t>la ansiedad.</a:t>
            </a:r>
            <a:br>
              <a:rPr lang="es-CL" dirty="0"/>
            </a:br>
            <a:endParaRPr lang="es-CL" dirty="0" smtClean="0"/>
          </a:p>
          <a:p>
            <a:pPr marL="0" indent="0">
              <a:buNone/>
            </a:pPr>
            <a:r>
              <a:rPr lang="es-CL" dirty="0" smtClean="0"/>
              <a:t>Registrar </a:t>
            </a:r>
            <a:r>
              <a:rPr lang="es-CL" dirty="0"/>
              <a:t>la información, se debe ir dirigiendo.</a:t>
            </a:r>
            <a:br>
              <a:rPr lang="es-CL" dirty="0"/>
            </a:br>
            <a:endParaRPr lang="es-CL" dirty="0" smtClean="0"/>
          </a:p>
          <a:p>
            <a:pPr marL="0" indent="0">
              <a:buNone/>
            </a:pPr>
            <a:r>
              <a:rPr lang="es-CL" dirty="0" smtClean="0"/>
              <a:t>Confrontar </a:t>
            </a:r>
            <a:r>
              <a:rPr lang="es-CL" dirty="0"/>
              <a:t>datos.</a:t>
            </a:r>
            <a:br>
              <a:rPr lang="es-CL" dirty="0"/>
            </a:br>
            <a:endParaRPr lang="es-CL" dirty="0" smtClean="0"/>
          </a:p>
          <a:p>
            <a:pPr marL="0" indent="0">
              <a:buNone/>
            </a:pPr>
            <a:r>
              <a:rPr lang="es-CL" dirty="0" smtClean="0"/>
              <a:t>Tener </a:t>
            </a:r>
            <a:r>
              <a:rPr lang="es-CL" dirty="0"/>
              <a:t>en cuenta los olvidos de los padres.</a:t>
            </a:r>
            <a:endParaRPr lang="en-US" dirty="0" smtClean="0"/>
          </a:p>
        </p:txBody>
      </p:sp>
    </p:spTree>
    <p:extLst>
      <p:ext uri="{BB962C8B-B14F-4D97-AF65-F5344CB8AC3E}">
        <p14:creationId xmlns:p14="http://schemas.microsoft.com/office/powerpoint/2010/main" val="275142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600891"/>
            <a:ext cx="8915400" cy="5310331"/>
          </a:xfrm>
        </p:spPr>
        <p:txBody>
          <a:bodyPr/>
          <a:lstStyle/>
          <a:p>
            <a:pPr marL="0" indent="0">
              <a:buNone/>
            </a:pPr>
            <a:r>
              <a:rPr lang="es-CL" dirty="0"/>
              <a:t>Se debe prestar atención a la carga emocional del relato, en especial al de la madre.</a:t>
            </a:r>
            <a:br>
              <a:rPr lang="es-CL" dirty="0"/>
            </a:br>
            <a:endParaRPr lang="es-CL" dirty="0" smtClean="0"/>
          </a:p>
          <a:p>
            <a:pPr marL="0" indent="0">
              <a:buNone/>
            </a:pPr>
            <a:r>
              <a:rPr lang="es-CL" dirty="0" smtClean="0"/>
              <a:t>Conocer </a:t>
            </a:r>
            <a:r>
              <a:rPr lang="es-CL" dirty="0"/>
              <a:t>también historia de desarrollo de ambos padres.</a:t>
            </a:r>
            <a:br>
              <a:rPr lang="es-CL" dirty="0"/>
            </a:br>
            <a:r>
              <a:rPr lang="es-CL" dirty="0"/>
              <a:t/>
            </a:r>
            <a:br>
              <a:rPr lang="es-CL" dirty="0"/>
            </a:br>
            <a:r>
              <a:rPr lang="es-CL" dirty="0"/>
              <a:t>“Niño que nace con la intención de mantener a la pareja unida que está a punto de separarse, está marcado por el esfuerzo durante su vida adulta. También será desconfiado sobre sí mismo”.</a:t>
            </a:r>
            <a:br>
              <a:rPr lang="es-CL" dirty="0"/>
            </a:br>
            <a:r>
              <a:rPr lang="es-CL" dirty="0"/>
              <a:t/>
            </a:r>
            <a:br>
              <a:rPr lang="es-CL" dirty="0"/>
            </a:br>
            <a:r>
              <a:rPr lang="es-CL" dirty="0"/>
              <a:t>Caso: Martin, 12 años, Asperger.</a:t>
            </a:r>
            <a:br>
              <a:rPr lang="es-CL" dirty="0"/>
            </a:br>
            <a:r>
              <a:rPr lang="es-CL" dirty="0"/>
              <a:t>Embarazo no deseado, dos intentos de aborto fallido.</a:t>
            </a:r>
            <a:endParaRPr lang="en-US" dirty="0" smtClean="0"/>
          </a:p>
        </p:txBody>
      </p:sp>
    </p:spTree>
    <p:extLst>
      <p:ext uri="{BB962C8B-B14F-4D97-AF65-F5344CB8AC3E}">
        <p14:creationId xmlns:p14="http://schemas.microsoft.com/office/powerpoint/2010/main" val="2387088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07177" y="600891"/>
            <a:ext cx="9597435" cy="5310331"/>
          </a:xfrm>
        </p:spPr>
        <p:txBody>
          <a:bodyPr>
            <a:normAutofit/>
          </a:bodyPr>
          <a:lstStyle/>
          <a:p>
            <a:pPr marL="0" indent="0">
              <a:buNone/>
            </a:pPr>
            <a:r>
              <a:rPr lang="es-CL" dirty="0"/>
              <a:t>Preguntar respeto a las características del embarazo.</a:t>
            </a:r>
            <a:br>
              <a:rPr lang="es-CL" dirty="0"/>
            </a:br>
            <a:r>
              <a:rPr lang="es-CL" dirty="0"/>
              <a:t>Parto normal o cesárea. Las condiciones y quien acompaño ese proceso.</a:t>
            </a:r>
            <a:br>
              <a:rPr lang="es-CL" dirty="0"/>
            </a:br>
            <a:r>
              <a:rPr lang="es-CL" dirty="0"/>
              <a:t/>
            </a:r>
            <a:br>
              <a:rPr lang="es-CL" dirty="0"/>
            </a:br>
            <a:r>
              <a:rPr lang="es-CL" dirty="0"/>
              <a:t>Caso texto: Mariana, 2 años, epilepsia y posterior oligofrenia.</a:t>
            </a:r>
            <a:br>
              <a:rPr lang="es-CL" dirty="0"/>
            </a:br>
            <a:r>
              <a:rPr lang="es-CL" dirty="0"/>
              <a:t>Nace por parto natural, sin haber presentado ningún trastorno hasta cumplir sus nueve meses. A esa edad se desmaya y pierde el conocimiento.</a:t>
            </a:r>
            <a:br>
              <a:rPr lang="es-CL" dirty="0"/>
            </a:br>
            <a:r>
              <a:rPr lang="es-CL" dirty="0"/>
              <a:t/>
            </a:r>
            <a:br>
              <a:rPr lang="es-CL" dirty="0"/>
            </a:br>
            <a:r>
              <a:rPr lang="es-CL" dirty="0"/>
              <a:t>A los 13 meses se cae de los brazos de su madre, nuevamente desmayada.</a:t>
            </a:r>
            <a:br>
              <a:rPr lang="es-CL" dirty="0"/>
            </a:br>
            <a:r>
              <a:rPr lang="es-CL" dirty="0"/>
              <a:t/>
            </a:r>
            <a:br>
              <a:rPr lang="es-CL" dirty="0"/>
            </a:br>
            <a:r>
              <a:rPr lang="es-CL" dirty="0"/>
              <a:t>La madre, estando en </a:t>
            </a:r>
            <a:r>
              <a:rPr lang="es-CL" dirty="0" smtClean="0"/>
              <a:t>análisis, </a:t>
            </a:r>
            <a:r>
              <a:rPr lang="es-CL" dirty="0"/>
              <a:t>da cuenta de un recuerdo: anterior a Mariana había estado embarazada, pero a los tres meses lo pierde. Cuando el embarazo de Mariana tenía tres meses, el médico le aconseja interrumpir el embarazo por estimar que podría nacer con enfermedades.</a:t>
            </a:r>
            <a:br>
              <a:rPr lang="es-CL" dirty="0"/>
            </a:br>
            <a:r>
              <a:rPr lang="es-CL" dirty="0"/>
              <a:t/>
            </a:r>
            <a:br>
              <a:rPr lang="es-CL" dirty="0"/>
            </a:br>
            <a:r>
              <a:rPr lang="es-CL" dirty="0"/>
              <a:t>Fantasía infantil: Cuando la madre era pequeña jugaba con las muñecas y las trataba de taradas.</a:t>
            </a:r>
            <a:endParaRPr lang="en-US" dirty="0"/>
          </a:p>
        </p:txBody>
      </p:sp>
    </p:spTree>
    <p:extLst>
      <p:ext uri="{BB962C8B-B14F-4D97-AF65-F5344CB8AC3E}">
        <p14:creationId xmlns:p14="http://schemas.microsoft.com/office/powerpoint/2010/main" val="1112678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627017"/>
            <a:ext cx="8915400" cy="5284205"/>
          </a:xfrm>
        </p:spPr>
        <p:txBody>
          <a:bodyPr/>
          <a:lstStyle/>
          <a:p>
            <a:pPr marL="0" indent="0">
              <a:buNone/>
            </a:pPr>
            <a:r>
              <a:rPr lang="es-CL" dirty="0"/>
              <a:t>Se les debe consultar a las madres respecto al tiempo que tienen para sí mismas.</a:t>
            </a:r>
            <a:br>
              <a:rPr lang="es-CL" dirty="0"/>
            </a:br>
            <a:endParaRPr lang="es-CL" dirty="0" smtClean="0"/>
          </a:p>
          <a:p>
            <a:pPr marL="0" indent="0">
              <a:buNone/>
            </a:pPr>
            <a:r>
              <a:rPr lang="es-CL" dirty="0" smtClean="0"/>
              <a:t>Saber </a:t>
            </a:r>
            <a:r>
              <a:rPr lang="es-CL" dirty="0"/>
              <a:t>como son capaces de atender y consolar a su hijo o hija.</a:t>
            </a:r>
            <a:br>
              <a:rPr lang="es-CL" dirty="0"/>
            </a:br>
            <a:endParaRPr lang="es-CL" dirty="0" smtClean="0"/>
          </a:p>
          <a:p>
            <a:pPr marL="0" indent="0">
              <a:buNone/>
            </a:pPr>
            <a:r>
              <a:rPr lang="es-CL" dirty="0" smtClean="0"/>
              <a:t>La </a:t>
            </a:r>
            <a:r>
              <a:rPr lang="es-CL" dirty="0"/>
              <a:t>alimentación, destete y como se toleró el cambio de alimentos líquidos a los sólidos.</a:t>
            </a:r>
            <a:br>
              <a:rPr lang="es-CL" dirty="0"/>
            </a:br>
            <a:endParaRPr lang="es-CL" dirty="0" smtClean="0"/>
          </a:p>
          <a:p>
            <a:pPr marL="0" indent="0">
              <a:buNone/>
            </a:pPr>
            <a:r>
              <a:rPr lang="es-CL" dirty="0" smtClean="0"/>
              <a:t>Preguntar </a:t>
            </a:r>
            <a:r>
              <a:rPr lang="es-CL" dirty="0"/>
              <a:t>respecto a como son las relaciones familiares, como se conocieron los padres y como es que se lleva la vida de parejas, y su propias familias, como se vinculan con ellos. </a:t>
            </a:r>
            <a:br>
              <a:rPr lang="es-CL" dirty="0"/>
            </a:br>
            <a:endParaRPr lang="es-CL" dirty="0"/>
          </a:p>
        </p:txBody>
      </p:sp>
    </p:spTree>
    <p:extLst>
      <p:ext uri="{BB962C8B-B14F-4D97-AF65-F5344CB8AC3E}">
        <p14:creationId xmlns:p14="http://schemas.microsoft.com/office/powerpoint/2010/main" val="1600121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Técnicas de juego: Incorporaciones de Arminda</a:t>
            </a:r>
          </a:p>
        </p:txBody>
      </p:sp>
      <p:sp>
        <p:nvSpPr>
          <p:cNvPr id="3" name="Marcador de contenido 2"/>
          <p:cNvSpPr>
            <a:spLocks noGrp="1"/>
          </p:cNvSpPr>
          <p:nvPr>
            <p:ph idx="1"/>
          </p:nvPr>
        </p:nvSpPr>
        <p:spPr/>
        <p:txBody>
          <a:bodyPr>
            <a:normAutofit fontScale="92500" lnSpcReduction="20000"/>
          </a:bodyPr>
          <a:lstStyle/>
          <a:p>
            <a:pPr marL="0" indent="0">
              <a:buNone/>
            </a:pPr>
            <a:r>
              <a:rPr lang="es-CL" dirty="0"/>
              <a:t>Sala no demasiado grande, con paredes lavables y piso de cerámica.</a:t>
            </a:r>
            <a:br>
              <a:rPr lang="es-CL" dirty="0"/>
            </a:br>
            <a:endParaRPr lang="es-CL" dirty="0" smtClean="0"/>
          </a:p>
          <a:p>
            <a:pPr marL="0" indent="0">
              <a:buNone/>
            </a:pPr>
            <a:r>
              <a:rPr lang="es-CL" dirty="0" smtClean="0"/>
              <a:t>Pequeño </a:t>
            </a:r>
            <a:r>
              <a:rPr lang="es-CL" dirty="0"/>
              <a:t>diván, una mesa con una dos sillas, sobre la mesa de escritorio debe haber una lámina metálica.</a:t>
            </a:r>
            <a:br>
              <a:rPr lang="es-CL" dirty="0"/>
            </a:br>
            <a:endParaRPr lang="es-CL" dirty="0" smtClean="0"/>
          </a:p>
          <a:p>
            <a:pPr marL="0" indent="0">
              <a:buNone/>
            </a:pPr>
            <a:r>
              <a:rPr lang="es-CL" dirty="0" smtClean="0"/>
              <a:t>Despacho </a:t>
            </a:r>
            <a:r>
              <a:rPr lang="es-CL" dirty="0"/>
              <a:t>debe estar conectado con el baño, en el ningún artículo personal, solo una o dos sillas en el lavabo.</a:t>
            </a:r>
            <a:br>
              <a:rPr lang="es-CL" dirty="0"/>
            </a:br>
            <a:endParaRPr lang="es-CL" dirty="0" smtClean="0"/>
          </a:p>
          <a:p>
            <a:pPr marL="0" indent="0">
              <a:buNone/>
            </a:pPr>
            <a:r>
              <a:rPr lang="es-CL" dirty="0" smtClean="0"/>
              <a:t>Se </a:t>
            </a:r>
            <a:r>
              <a:rPr lang="es-CL" dirty="0"/>
              <a:t>debe contar con una caja personal en donde se guarden construcciones propias.</a:t>
            </a:r>
            <a:br>
              <a:rPr lang="es-CL" dirty="0"/>
            </a:br>
            <a:endParaRPr lang="es-CL" dirty="0" smtClean="0"/>
          </a:p>
          <a:p>
            <a:pPr marL="0" indent="0">
              <a:buNone/>
            </a:pPr>
            <a:r>
              <a:rPr lang="es-CL" dirty="0" smtClean="0"/>
              <a:t>Una </a:t>
            </a:r>
            <a:r>
              <a:rPr lang="es-CL" dirty="0"/>
              <a:t>caja de juguetes común con: </a:t>
            </a:r>
            <a:r>
              <a:rPr lang="es-CL" dirty="0" err="1"/>
              <a:t>plasticina</a:t>
            </a:r>
            <a:r>
              <a:rPr lang="es-CL" dirty="0"/>
              <a:t>, cubos, lápices de colores, papeles, goma de pegar y de borrar, muñecos pequeños, trapos, autos, tazas, platos, cubiertos y Tijeras. </a:t>
            </a:r>
          </a:p>
        </p:txBody>
      </p:sp>
    </p:spTree>
    <p:extLst>
      <p:ext uri="{BB962C8B-B14F-4D97-AF65-F5344CB8AC3E}">
        <p14:creationId xmlns:p14="http://schemas.microsoft.com/office/powerpoint/2010/main" val="117226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1110343"/>
            <a:ext cx="8915400" cy="4800879"/>
          </a:xfrm>
        </p:spPr>
        <p:txBody>
          <a:bodyPr/>
          <a:lstStyle/>
          <a:p>
            <a:pPr marL="0" indent="0">
              <a:buNone/>
            </a:pPr>
            <a:r>
              <a:rPr lang="es-CL" dirty="0"/>
              <a:t>“Si un niño juega es porque esta elaborando situaciones traumáticas. Aunque no tenga conciencia de enfermedad o curación”.</a:t>
            </a:r>
            <a:br>
              <a:rPr lang="es-CL" dirty="0"/>
            </a:br>
            <a:r>
              <a:rPr lang="es-CL" dirty="0"/>
              <a:t/>
            </a:r>
            <a:br>
              <a:rPr lang="es-CL" dirty="0"/>
            </a:br>
            <a:r>
              <a:rPr lang="es-CL" dirty="0"/>
              <a:t>Caso Roberto</a:t>
            </a:r>
            <a:br>
              <a:rPr lang="es-CL" dirty="0"/>
            </a:br>
            <a:r>
              <a:rPr lang="es-CL" dirty="0"/>
              <a:t>Dos años, desde los dieciocho meses presenta tendencia al insomnio.</a:t>
            </a:r>
            <a:br>
              <a:rPr lang="es-CL" dirty="0"/>
            </a:br>
            <a:r>
              <a:rPr lang="es-CL" dirty="0"/>
              <a:t>Madre recuerda que el niño tenía una alimentación placentera.</a:t>
            </a:r>
            <a:br>
              <a:rPr lang="es-CL" dirty="0"/>
            </a:br>
            <a:r>
              <a:rPr lang="es-CL" dirty="0"/>
              <a:t/>
            </a:r>
            <a:br>
              <a:rPr lang="es-CL" dirty="0"/>
            </a:br>
            <a:r>
              <a:rPr lang="es-CL" dirty="0"/>
              <a:t>“Me pidió que encender la luz; tomo un platillo, lo chupo, lo mordió casi con desesperación.</a:t>
            </a:r>
            <a:endParaRPr lang="en-US" dirty="0"/>
          </a:p>
          <a:p>
            <a:pPr marL="0" indent="0">
              <a:buNone/>
            </a:pPr>
            <a:endParaRPr lang="es-CL" dirty="0"/>
          </a:p>
        </p:txBody>
      </p:sp>
    </p:spTree>
    <p:extLst>
      <p:ext uri="{BB962C8B-B14F-4D97-AF65-F5344CB8AC3E}">
        <p14:creationId xmlns:p14="http://schemas.microsoft.com/office/powerpoint/2010/main" val="935370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Conflicto con la elaboración del duelo</a:t>
            </a:r>
          </a:p>
        </p:txBody>
      </p:sp>
      <p:sp>
        <p:nvSpPr>
          <p:cNvPr id="3" name="Marcador de contenido 2"/>
          <p:cNvSpPr>
            <a:spLocks noGrp="1"/>
          </p:cNvSpPr>
          <p:nvPr>
            <p:ph idx="1"/>
          </p:nvPr>
        </p:nvSpPr>
        <p:spPr/>
        <p:txBody>
          <a:bodyPr/>
          <a:lstStyle/>
          <a:p>
            <a:r>
              <a:rPr lang="es-CL" dirty="0"/>
              <a:t>Jorge es traído por su madre. Seis meses después del fallecimiento de su padre. Él fallece de un ataque cardíaco.</a:t>
            </a:r>
            <a:br>
              <a:rPr lang="es-CL" dirty="0"/>
            </a:br>
            <a:r>
              <a:rPr lang="es-CL" dirty="0"/>
              <a:t>Madre insistía en decirle que su padre se había ido de viaje. Después le dijo que se había ido al cielo y finalmente le reconoció que había muerto. Ahí comenzaron sus dificultades para dormir. Después aparecen síntomas anoréxicos.</a:t>
            </a:r>
            <a:br>
              <a:rPr lang="es-CL" dirty="0"/>
            </a:br>
            <a:r>
              <a:rPr lang="es-CL" dirty="0"/>
              <a:t>Se atendió durante un año y medio, con cuatro sesiones a la semana.</a:t>
            </a:r>
            <a:endParaRPr lang="en-US" dirty="0" smtClean="0"/>
          </a:p>
        </p:txBody>
      </p:sp>
    </p:spTree>
    <p:extLst>
      <p:ext uri="{BB962C8B-B14F-4D97-AF65-F5344CB8AC3E}">
        <p14:creationId xmlns:p14="http://schemas.microsoft.com/office/powerpoint/2010/main" val="3241700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431074"/>
            <a:ext cx="8915400" cy="5480148"/>
          </a:xfrm>
        </p:spPr>
        <p:txBody>
          <a:bodyPr/>
          <a:lstStyle/>
          <a:p>
            <a:pPr marL="0" indent="0">
              <a:buNone/>
            </a:pPr>
            <a:r>
              <a:rPr lang="es-CL" dirty="0"/>
              <a:t>Última sesión: No tomaba los juguetes, estaba desconfiado y temeroso.</a:t>
            </a:r>
            <a:br>
              <a:rPr lang="es-CL" dirty="0"/>
            </a:br>
            <a:r>
              <a:rPr lang="es-CL" dirty="0"/>
              <a:t>Tomo un avión, después dos barcos que eran de distinto tamaño. Los puso a flotar. Cuando la madre iba a salir de la sala él se puso a llorar, cuando ella le explico que estaría esperándolo afuera, Sergio pudo salir a flote, como sus barcos. Estando Sergio y Arminda solos, él pudo jugar.</a:t>
            </a:r>
            <a:br>
              <a:rPr lang="es-CL" dirty="0"/>
            </a:br>
            <a:r>
              <a:rPr lang="es-CL" dirty="0"/>
              <a:t/>
            </a:r>
            <a:br>
              <a:rPr lang="es-CL" dirty="0"/>
            </a:br>
            <a:r>
              <a:rPr lang="es-CL" dirty="0"/>
              <a:t>“Al cisne grande se le rompió la cabeza, pero yo no tengo la culpa; la culpa la tiene Óscar. No, tampoco, la culpa la tienen las paredes”. AA interpreta esto como el momento de máxima urgencia dentro de la sesión.</a:t>
            </a:r>
            <a:br>
              <a:rPr lang="es-CL" dirty="0"/>
            </a:br>
            <a:r>
              <a:rPr lang="es-CL" dirty="0"/>
              <a:t>Jorge retoma su análisis cinco años después, cundo se le desencadena asma y se agudiza su alergia</a:t>
            </a:r>
            <a:r>
              <a:rPr lang="es-CL" dirty="0" smtClean="0"/>
              <a:t>.</a:t>
            </a:r>
          </a:p>
          <a:p>
            <a:pPr marL="0" indent="0">
              <a:buNone/>
            </a:pPr>
            <a:r>
              <a:rPr lang="es-CL" dirty="0"/>
              <a:t/>
            </a:r>
            <a:br>
              <a:rPr lang="es-CL" dirty="0"/>
            </a:br>
            <a:r>
              <a:rPr lang="es-CL" dirty="0"/>
              <a:t>Jorge tenía nueve años cuando su madre volvió a casarse, cuando estaba con seis meses de embarazo, de su tercer hijo, el que era de segundas nupcias. Es ahí cuando vuelve a ser derivado con Arminda.</a:t>
            </a:r>
            <a:br>
              <a:rPr lang="es-CL" dirty="0"/>
            </a:br>
            <a:r>
              <a:rPr lang="es-CL" dirty="0"/>
              <a:t>A los seis meses de embarazo, del hermano que sigue de Sergio, fallece su padre.</a:t>
            </a:r>
          </a:p>
        </p:txBody>
      </p:sp>
    </p:spTree>
    <p:extLst>
      <p:ext uri="{BB962C8B-B14F-4D97-AF65-F5344CB8AC3E}">
        <p14:creationId xmlns:p14="http://schemas.microsoft.com/office/powerpoint/2010/main" val="2941237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46366" y="692331"/>
            <a:ext cx="9558246" cy="5218891"/>
          </a:xfrm>
        </p:spPr>
        <p:txBody>
          <a:bodyPr/>
          <a:lstStyle/>
          <a:p>
            <a:r>
              <a:rPr lang="es-CL" dirty="0"/>
              <a:t>Toma la </a:t>
            </a:r>
            <a:r>
              <a:rPr lang="es-CL" dirty="0" err="1"/>
              <a:t>plasticina</a:t>
            </a:r>
            <a:r>
              <a:rPr lang="es-CL" dirty="0"/>
              <a:t> y hace una figura humana. La envuelve en un papel y la guarda en su caja. Después la saca y la deja en la cartera de su madre, como si </a:t>
            </a:r>
            <a:r>
              <a:rPr lang="es-CL" dirty="0" err="1"/>
              <a:t>asi</a:t>
            </a:r>
            <a:r>
              <a:rPr lang="es-CL" dirty="0"/>
              <a:t> intentara resucitarlo.</a:t>
            </a:r>
            <a:br>
              <a:rPr lang="es-CL" dirty="0"/>
            </a:br>
            <a:r>
              <a:rPr lang="es-CL" dirty="0"/>
              <a:t/>
            </a:r>
            <a:br>
              <a:rPr lang="es-CL" dirty="0"/>
            </a:br>
            <a:r>
              <a:rPr lang="es-CL" dirty="0"/>
              <a:t>Recordar que en la primera sesión, cuando jugaba con el cisne sin cabeza: el padre fallece de hemorragia cerebral. </a:t>
            </a:r>
          </a:p>
        </p:txBody>
      </p:sp>
    </p:spTree>
    <p:extLst>
      <p:ext uri="{BB962C8B-B14F-4D97-AF65-F5344CB8AC3E}">
        <p14:creationId xmlns:p14="http://schemas.microsoft.com/office/powerpoint/2010/main" val="1800657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La adolescencia normal</a:t>
            </a:r>
            <a:endParaRPr lang="es-CL" dirty="0"/>
          </a:p>
        </p:txBody>
      </p:sp>
      <p:sp>
        <p:nvSpPr>
          <p:cNvPr id="3" name="Marcador de contenido 2"/>
          <p:cNvSpPr>
            <a:spLocks noGrp="1"/>
          </p:cNvSpPr>
          <p:nvPr>
            <p:ph idx="1"/>
          </p:nvPr>
        </p:nvSpPr>
        <p:spPr/>
        <p:txBody>
          <a:bodyPr>
            <a:normAutofit/>
          </a:bodyPr>
          <a:lstStyle/>
          <a:p>
            <a:r>
              <a:rPr lang="es-CL" dirty="0"/>
              <a:t>“Ingresar al mundo de los adultos, temido y deseado, significa para el adolescente la perdida definitiva de su condición de niño”.</a:t>
            </a:r>
            <a:br>
              <a:rPr lang="es-CL" dirty="0"/>
            </a:br>
            <a:r>
              <a:rPr lang="es-CL" dirty="0"/>
              <a:t/>
            </a:r>
            <a:br>
              <a:rPr lang="es-CL" dirty="0"/>
            </a:br>
            <a:r>
              <a:rPr lang="es-CL" dirty="0"/>
              <a:t>Tres grandes duelos:</a:t>
            </a:r>
            <a:br>
              <a:rPr lang="es-CL" dirty="0"/>
            </a:br>
            <a:r>
              <a:rPr lang="es-CL" dirty="0"/>
              <a:t>1. Cuerpo Infantil</a:t>
            </a:r>
            <a:br>
              <a:rPr lang="es-CL" dirty="0"/>
            </a:br>
            <a:r>
              <a:rPr lang="es-CL" dirty="0"/>
              <a:t>Identidad infantil</a:t>
            </a:r>
            <a:br>
              <a:rPr lang="es-CL" dirty="0"/>
            </a:br>
            <a:r>
              <a:rPr lang="es-CL" dirty="0"/>
              <a:t>Relación con los padres de infancia</a:t>
            </a:r>
            <a:br>
              <a:rPr lang="es-CL" dirty="0"/>
            </a:br>
            <a:r>
              <a:rPr lang="es-CL" dirty="0"/>
              <a:t/>
            </a:r>
            <a:br>
              <a:rPr lang="es-CL" dirty="0"/>
            </a:br>
            <a:r>
              <a:rPr lang="es-CL" dirty="0"/>
              <a:t>La perdida que debe aceptar el adolescente al hacer el duelo por el cuerpo, es doble. Le imponen testimonio de la diferencia sexual y del rol que tendrá que comenzar a ocupar.</a:t>
            </a:r>
          </a:p>
        </p:txBody>
      </p:sp>
    </p:spTree>
    <p:extLst>
      <p:ext uri="{BB962C8B-B14F-4D97-AF65-F5344CB8AC3E}">
        <p14:creationId xmlns:p14="http://schemas.microsoft.com/office/powerpoint/2010/main" val="2176433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888274"/>
            <a:ext cx="8915400" cy="5022948"/>
          </a:xfrm>
        </p:spPr>
        <p:txBody>
          <a:bodyPr/>
          <a:lstStyle/>
          <a:p>
            <a:r>
              <a:rPr lang="es-CL" dirty="0"/>
              <a:t>La violencia de los estudiantes representa a la violencia institucionalizada de las fuerzas de orden social y familiar. </a:t>
            </a:r>
            <a:br>
              <a:rPr lang="es-CL" dirty="0"/>
            </a:br>
            <a:endParaRPr lang="es-CL" dirty="0"/>
          </a:p>
        </p:txBody>
      </p:sp>
      <p:pic>
        <p:nvPicPr>
          <p:cNvPr id="4" name="Captan video cuando apuñalan a alumno en marcha escolar Joven salió de riesgo vital tras operació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34639" y="2150473"/>
            <a:ext cx="7463246" cy="4198076"/>
          </a:xfrm>
          <a:prstGeom prst="rect">
            <a:avLst/>
          </a:prstGeom>
        </p:spPr>
      </p:pic>
    </p:spTree>
    <p:extLst>
      <p:ext uri="{BB962C8B-B14F-4D97-AF65-F5344CB8AC3E}">
        <p14:creationId xmlns:p14="http://schemas.microsoft.com/office/powerpoint/2010/main" val="82312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63931" y="731520"/>
            <a:ext cx="9440681" cy="5179702"/>
          </a:xfrm>
        </p:spPr>
        <p:txBody>
          <a:bodyPr/>
          <a:lstStyle/>
          <a:p>
            <a:pPr marL="0" indent="0">
              <a:buNone/>
            </a:pPr>
            <a:r>
              <a:rPr lang="es-CL" dirty="0"/>
              <a:t>Con frecuencia se someten a líderes que los politizan, en el fondo están reemplazando así a sus figuras parentales de las que buscan separarse.</a:t>
            </a:r>
            <a:br>
              <a:rPr lang="es-CL" dirty="0"/>
            </a:br>
            <a:endParaRPr lang="es-CL" dirty="0" smtClean="0"/>
          </a:p>
          <a:p>
            <a:endParaRPr lang="es-CL" dirty="0"/>
          </a:p>
          <a:p>
            <a:pPr marL="0" indent="0">
              <a:buNone/>
            </a:pPr>
            <a:r>
              <a:rPr lang="es-CL" dirty="0" smtClean="0"/>
              <a:t>Tres </a:t>
            </a:r>
            <a:r>
              <a:rPr lang="es-CL" dirty="0"/>
              <a:t>exigencias básicas</a:t>
            </a:r>
            <a:r>
              <a:rPr lang="es-CL" dirty="0" smtClean="0"/>
              <a:t>:</a:t>
            </a:r>
          </a:p>
          <a:p>
            <a:pPr marL="0" indent="0">
              <a:buNone/>
            </a:pPr>
            <a:r>
              <a:rPr lang="es-CL" dirty="0"/>
              <a:t/>
            </a:r>
            <a:br>
              <a:rPr lang="es-CL" dirty="0"/>
            </a:br>
            <a:r>
              <a:rPr lang="es-CL" dirty="0"/>
              <a:t>1. libertad de salidas</a:t>
            </a:r>
            <a:br>
              <a:rPr lang="es-CL" dirty="0"/>
            </a:br>
            <a:endParaRPr lang="es-CL" dirty="0" smtClean="0"/>
          </a:p>
          <a:p>
            <a:pPr marL="0" indent="0">
              <a:buNone/>
            </a:pPr>
            <a:r>
              <a:rPr lang="es-CL" dirty="0" smtClean="0"/>
              <a:t>2</a:t>
            </a:r>
            <a:r>
              <a:rPr lang="es-CL" dirty="0"/>
              <a:t>. libertad de defender sus ideales e ideologías</a:t>
            </a:r>
            <a:br>
              <a:rPr lang="es-CL" dirty="0"/>
            </a:br>
            <a:endParaRPr lang="es-CL" dirty="0" smtClean="0"/>
          </a:p>
          <a:p>
            <a:pPr marL="0" indent="0">
              <a:buNone/>
            </a:pPr>
            <a:r>
              <a:rPr lang="es-CL" dirty="0" smtClean="0"/>
              <a:t>3</a:t>
            </a:r>
            <a:r>
              <a:rPr lang="es-CL" dirty="0"/>
              <a:t>. libertas de tener un amor y un trabajo libre.</a:t>
            </a:r>
            <a:br>
              <a:rPr lang="es-CL" dirty="0"/>
            </a:br>
            <a:endParaRPr lang="es-CL" dirty="0"/>
          </a:p>
        </p:txBody>
      </p:sp>
    </p:spTree>
    <p:extLst>
      <p:ext uri="{BB962C8B-B14F-4D97-AF65-F5344CB8AC3E}">
        <p14:creationId xmlns:p14="http://schemas.microsoft.com/office/powerpoint/2010/main" val="957368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Síndrome de la adolescencia normal</a:t>
            </a:r>
          </a:p>
        </p:txBody>
      </p:sp>
      <p:sp>
        <p:nvSpPr>
          <p:cNvPr id="3" name="Marcador de contenido 2"/>
          <p:cNvSpPr>
            <a:spLocks noGrp="1"/>
          </p:cNvSpPr>
          <p:nvPr>
            <p:ph idx="1"/>
          </p:nvPr>
        </p:nvSpPr>
        <p:spPr/>
        <p:txBody>
          <a:bodyPr>
            <a:normAutofit/>
          </a:bodyPr>
          <a:lstStyle/>
          <a:p>
            <a:pPr marL="0" indent="0">
              <a:buNone/>
            </a:pPr>
            <a:r>
              <a:rPr lang="es-CL" dirty="0"/>
              <a:t>1. búsqueda de identidad y del si mismo.</a:t>
            </a:r>
            <a:br>
              <a:rPr lang="es-CL" dirty="0"/>
            </a:br>
            <a:r>
              <a:rPr lang="es-CL" dirty="0"/>
              <a:t>2. dependencia grupal</a:t>
            </a:r>
            <a:br>
              <a:rPr lang="es-CL" dirty="0"/>
            </a:br>
            <a:r>
              <a:rPr lang="es-CL" dirty="0"/>
              <a:t>3. necesidad de intelectualizar y fantasear</a:t>
            </a:r>
            <a:br>
              <a:rPr lang="es-CL" dirty="0"/>
            </a:br>
            <a:r>
              <a:rPr lang="es-CL" dirty="0"/>
              <a:t>4. crisis religiosa</a:t>
            </a:r>
            <a:br>
              <a:rPr lang="es-CL" dirty="0"/>
            </a:br>
            <a:r>
              <a:rPr lang="es-CL" dirty="0"/>
              <a:t>5. desubicación temporal</a:t>
            </a:r>
            <a:br>
              <a:rPr lang="es-CL" dirty="0"/>
            </a:br>
            <a:r>
              <a:rPr lang="es-CL" dirty="0"/>
              <a:t>6. evolución genital manifiesta</a:t>
            </a:r>
            <a:br>
              <a:rPr lang="es-CL" dirty="0"/>
            </a:br>
            <a:r>
              <a:rPr lang="es-CL" dirty="0"/>
              <a:t>7. actividad social reivindicadora</a:t>
            </a:r>
            <a:br>
              <a:rPr lang="es-CL" dirty="0"/>
            </a:br>
            <a:r>
              <a:rPr lang="es-CL" dirty="0"/>
              <a:t>8. Contradicciones sucesivas</a:t>
            </a:r>
            <a:br>
              <a:rPr lang="es-CL" dirty="0"/>
            </a:br>
            <a:r>
              <a:rPr lang="es-CL" dirty="0"/>
              <a:t>9. Separación de los padres</a:t>
            </a:r>
            <a:br>
              <a:rPr lang="es-CL" dirty="0"/>
            </a:br>
            <a:r>
              <a:rPr lang="es-CL" dirty="0"/>
              <a:t>10. Fluctuaciones del humor y del estado de ánimo</a:t>
            </a:r>
          </a:p>
        </p:txBody>
      </p:sp>
    </p:spTree>
    <p:extLst>
      <p:ext uri="{BB962C8B-B14F-4D97-AF65-F5344CB8AC3E}">
        <p14:creationId xmlns:p14="http://schemas.microsoft.com/office/powerpoint/2010/main" val="2328864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522514"/>
            <a:ext cx="8915400" cy="5388708"/>
          </a:xfrm>
        </p:spPr>
        <p:txBody>
          <a:bodyPr/>
          <a:lstStyle/>
          <a:p>
            <a:pPr marL="0" indent="0">
              <a:buNone/>
            </a:pPr>
            <a:r>
              <a:rPr lang="es-CL" dirty="0"/>
              <a:t>Búsqueda del sí mismo</a:t>
            </a:r>
            <a:br>
              <a:rPr lang="es-CL" dirty="0"/>
            </a:br>
            <a:r>
              <a:rPr lang="es-CL" dirty="0"/>
              <a:t>La consecuencia final de la adolescencia sería ver él complete ser en el mundo como entidad biológica, el todo </a:t>
            </a:r>
            <a:r>
              <a:rPr lang="es-CL" dirty="0" err="1"/>
              <a:t>biopsisocial</a:t>
            </a:r>
            <a:r>
              <a:rPr lang="es-CL" dirty="0"/>
              <a:t> de cada ser en ese momento de la vida.</a:t>
            </a:r>
            <a:br>
              <a:rPr lang="es-CL" dirty="0"/>
            </a:br>
            <a:r>
              <a:rPr lang="es-CL" dirty="0"/>
              <a:t/>
            </a:r>
            <a:br>
              <a:rPr lang="es-CL" dirty="0"/>
            </a:br>
            <a:r>
              <a:rPr lang="es-CL" dirty="0"/>
              <a:t>Para Erickson, el problema clave de la identidad consiste en la capacidad del yo de mantener constancia frente a un escenario cambiante.</a:t>
            </a:r>
            <a:br>
              <a:rPr lang="es-CL" dirty="0"/>
            </a:br>
            <a:r>
              <a:rPr lang="es-CL" dirty="0"/>
              <a:t/>
            </a:r>
            <a:br>
              <a:rPr lang="es-CL" dirty="0"/>
            </a:br>
            <a:r>
              <a:rPr lang="es-CL" dirty="0"/>
              <a:t>Dependencia Grupal</a:t>
            </a:r>
            <a:br>
              <a:rPr lang="es-CL" dirty="0"/>
            </a:br>
            <a:r>
              <a:rPr lang="es-CL" dirty="0"/>
              <a:t>Todos se identifican con uno, pertenecen más al grupo que a su propia familia.</a:t>
            </a:r>
            <a:br>
              <a:rPr lang="es-CL" dirty="0"/>
            </a:br>
            <a:r>
              <a:rPr lang="es-CL" dirty="0"/>
              <a:t/>
            </a:r>
            <a:br>
              <a:rPr lang="es-CL" dirty="0"/>
            </a:br>
            <a:r>
              <a:rPr lang="es-CL" dirty="0"/>
              <a:t>El grupo constituye una transición necesaria en el mundo externo para lograr la individuación adulta.</a:t>
            </a:r>
            <a:endParaRPr lang="en-US" dirty="0" smtClean="0"/>
          </a:p>
        </p:txBody>
      </p:sp>
    </p:spTree>
    <p:extLst>
      <p:ext uri="{BB962C8B-B14F-4D97-AF65-F5344CB8AC3E}">
        <p14:creationId xmlns:p14="http://schemas.microsoft.com/office/powerpoint/2010/main" val="120586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048000" y="889844"/>
            <a:ext cx="7121236" cy="4524315"/>
          </a:xfrm>
          <a:prstGeom prst="rect">
            <a:avLst/>
          </a:prstGeom>
        </p:spPr>
        <p:txBody>
          <a:bodyPr wrap="square">
            <a:spAutoFit/>
          </a:bodyPr>
          <a:lstStyle/>
          <a:p>
            <a:pPr algn="just"/>
            <a:r>
              <a:rPr lang="es-CL" dirty="0"/>
              <a:t>Necesidad de intelectualizar y fantasear</a:t>
            </a:r>
            <a:br>
              <a:rPr lang="es-CL" dirty="0"/>
            </a:br>
            <a:r>
              <a:rPr lang="es-CL" dirty="0"/>
              <a:t>La necesidad que la realidad impone desde la renuncia al cuerpo, al rol y a los padres de infancia; así como a la bisexualidad que acompaña la identidad infantil. Esto obligué a recurrir al pensamiento para compensar las perdidas que ocurren de sí mismo y que no pueden evitarse.</a:t>
            </a:r>
            <a:br>
              <a:rPr lang="es-CL" dirty="0"/>
            </a:br>
            <a:r>
              <a:rPr lang="es-CL" dirty="0"/>
              <a:t/>
            </a:r>
            <a:br>
              <a:rPr lang="es-CL" dirty="0"/>
            </a:br>
            <a:r>
              <a:rPr lang="es-CL" dirty="0"/>
              <a:t>Crisis religiosa</a:t>
            </a:r>
            <a:br>
              <a:rPr lang="es-CL" dirty="0"/>
            </a:br>
            <a:r>
              <a:rPr lang="es-CL" dirty="0"/>
              <a:t>Puede mostrarse como un ateo exacerbado o un místico fervoroso; cambia frecuentemente, esto coincide con toda la situación cambiante y fluctuante de su mundo interno.</a:t>
            </a:r>
            <a:br>
              <a:rPr lang="es-CL" dirty="0"/>
            </a:br>
            <a:r>
              <a:rPr lang="es-CL" dirty="0"/>
              <a:t/>
            </a:r>
            <a:br>
              <a:rPr lang="es-CL" dirty="0"/>
            </a:br>
            <a:r>
              <a:rPr lang="es-CL" dirty="0"/>
              <a:t>Desubicación temporal</a:t>
            </a:r>
            <a:br>
              <a:rPr lang="es-CL" dirty="0"/>
            </a:br>
            <a:r>
              <a:rPr lang="es-CL" dirty="0"/>
              <a:t>Convierte el tiempo en presente como un intento de manejarlo. Las urgencias son enormes y las postergaciones parecen irracionales.</a:t>
            </a:r>
          </a:p>
        </p:txBody>
      </p:sp>
    </p:spTree>
    <p:extLst>
      <p:ext uri="{BB962C8B-B14F-4D97-AF65-F5344CB8AC3E}">
        <p14:creationId xmlns:p14="http://schemas.microsoft.com/office/powerpoint/2010/main" val="162978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548640"/>
            <a:ext cx="8915400" cy="5362582"/>
          </a:xfrm>
        </p:spPr>
        <p:txBody>
          <a:bodyPr/>
          <a:lstStyle/>
          <a:p>
            <a:pPr marL="0" indent="0">
              <a:buNone/>
            </a:pPr>
            <a:r>
              <a:rPr lang="es-CL" dirty="0"/>
              <a:t>Evolución sexual desde el autoerotismo hasta la heterosexualidad adulta</a:t>
            </a:r>
            <a:br>
              <a:rPr lang="es-CL" dirty="0"/>
            </a:br>
            <a:r>
              <a:rPr lang="es-CL" dirty="0"/>
              <a:t>Al elaborar el duelo por el cuerpo infantil perdido, por el sexo opuesto en cuanto a lo genital, por el proceso evolutivo.</a:t>
            </a:r>
            <a:br>
              <a:rPr lang="es-CL" dirty="0"/>
            </a:br>
            <a:endParaRPr lang="es-CL" dirty="0" smtClean="0"/>
          </a:p>
          <a:p>
            <a:pPr marL="0" indent="0">
              <a:buNone/>
            </a:pPr>
            <a:r>
              <a:rPr lang="es-CL" dirty="0"/>
              <a:t/>
            </a:r>
            <a:br>
              <a:rPr lang="es-CL" dirty="0"/>
            </a:br>
            <a:r>
              <a:rPr lang="es-CL" dirty="0"/>
              <a:t>Actitud social reivindicadora</a:t>
            </a:r>
            <a:br>
              <a:rPr lang="es-CL" dirty="0"/>
            </a:br>
            <a:r>
              <a:rPr lang="es-CL" dirty="0"/>
              <a:t>La constelación familiar es la primera expresión de la sociedad que influye y determina la conducta adulta</a:t>
            </a:r>
            <a:r>
              <a:rPr lang="es-CL" dirty="0" smtClean="0"/>
              <a:t>.</a:t>
            </a:r>
          </a:p>
          <a:p>
            <a:pPr marL="0" indent="0">
              <a:buNone/>
            </a:pPr>
            <a:r>
              <a:rPr lang="es-CL" dirty="0"/>
              <a:t/>
            </a:r>
            <a:br>
              <a:rPr lang="es-CL" dirty="0"/>
            </a:br>
            <a:r>
              <a:rPr lang="es-CL" dirty="0"/>
              <a:t/>
            </a:r>
            <a:br>
              <a:rPr lang="es-CL" dirty="0"/>
            </a:br>
            <a:r>
              <a:rPr lang="es-CL" dirty="0"/>
              <a:t>Contradicciones sucesivas</a:t>
            </a:r>
            <a:br>
              <a:rPr lang="es-CL" dirty="0"/>
            </a:br>
            <a:r>
              <a:rPr lang="es-CL" dirty="0"/>
              <a:t>Son en todas las manifestaciones de la conducta. El adolescente no puede mantener una línea permanente y absoluta, aunque a veces lo intentan y lo buscan. Es como si se tratara de una personalidad esponjosa.</a:t>
            </a:r>
            <a:br>
              <a:rPr lang="es-CL" dirty="0"/>
            </a:br>
            <a:endParaRPr lang="es-CL" dirty="0"/>
          </a:p>
        </p:txBody>
      </p:sp>
    </p:spTree>
    <p:extLst>
      <p:ext uri="{BB962C8B-B14F-4D97-AF65-F5344CB8AC3E}">
        <p14:creationId xmlns:p14="http://schemas.microsoft.com/office/powerpoint/2010/main" val="643256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2" y="836023"/>
            <a:ext cx="8915400" cy="5075199"/>
          </a:xfrm>
        </p:spPr>
        <p:txBody>
          <a:bodyPr/>
          <a:lstStyle/>
          <a:p>
            <a:pPr marL="0" indent="0">
              <a:buNone/>
            </a:pPr>
            <a:r>
              <a:rPr lang="es-CL" dirty="0"/>
              <a:t>Separación progresiva de los padres</a:t>
            </a:r>
            <a:br>
              <a:rPr lang="es-CL" dirty="0"/>
            </a:br>
            <a:r>
              <a:rPr lang="es-CL" dirty="0"/>
              <a:t>La identidad adolescente exige irse separando de los padres. La intensidad y calidad de la angustia se maneja en relación con la fase previa.</a:t>
            </a:r>
            <a:br>
              <a:rPr lang="es-CL" dirty="0"/>
            </a:br>
            <a:r>
              <a:rPr lang="es-CL" dirty="0"/>
              <a:t>La presencia internalizada de buenas imagines parentales, con roles bien definidos y una escena primaria, amorosa y creativa permitirá una Buena separación.</a:t>
            </a:r>
            <a:br>
              <a:rPr lang="es-CL" dirty="0"/>
            </a:br>
            <a:r>
              <a:rPr lang="es-CL" dirty="0"/>
              <a:t/>
            </a:r>
            <a:br>
              <a:rPr lang="es-CL" dirty="0"/>
            </a:br>
            <a:r>
              <a:rPr lang="es-CL" dirty="0"/>
              <a:t>Constantes fluctuaciones del humor y estado de ánimo</a:t>
            </a:r>
            <a:br>
              <a:rPr lang="es-CL" dirty="0"/>
            </a:br>
            <a:r>
              <a:rPr lang="es-CL" dirty="0"/>
              <a:t>La intensidad de los procesos de introyección y proyección pueden obligar al adolescente a realizar rápidas modificaciones de su estado de ánimo.</a:t>
            </a:r>
          </a:p>
        </p:txBody>
      </p:sp>
    </p:spTree>
    <p:extLst>
      <p:ext uri="{BB962C8B-B14F-4D97-AF65-F5344CB8AC3E}">
        <p14:creationId xmlns:p14="http://schemas.microsoft.com/office/powerpoint/2010/main" val="1549184606"/>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186</TotalTime>
  <Words>526</Words>
  <Application>Microsoft Office PowerPoint</Application>
  <PresentationFormat>Panorámica</PresentationFormat>
  <Paragraphs>67</Paragraphs>
  <Slides>25</Slides>
  <Notes>0</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25</vt:i4>
      </vt:variant>
    </vt:vector>
  </HeadingPairs>
  <TitlesOfParts>
    <vt:vector size="29" baseType="lpstr">
      <vt:lpstr>Arial</vt:lpstr>
      <vt:lpstr>Century Gothic</vt:lpstr>
      <vt:lpstr>Wingdings 3</vt:lpstr>
      <vt:lpstr>Espiral</vt:lpstr>
      <vt:lpstr>Curso de Autoras:  Arminda Aberastury</vt:lpstr>
      <vt:lpstr>The international Jorunal of Psychoanalysis</vt:lpstr>
      <vt:lpstr>Presentación de PowerPoint</vt:lpstr>
      <vt:lpstr>Biografía Arminda Aberastury</vt:lpstr>
      <vt:lpstr>Presentación de PowerPoint</vt:lpstr>
      <vt:lpstr>Hitos Importantes</vt:lpstr>
      <vt:lpstr>Bibliografía de esta presentación.</vt:lpstr>
      <vt:lpstr>“Teoría y técnica del análisis con niños”. 1962</vt:lpstr>
      <vt:lpstr>Motivo de consulta</vt:lpstr>
      <vt:lpstr>Presentación de PowerPoint</vt:lpstr>
      <vt:lpstr>Presentación de PowerPoint</vt:lpstr>
      <vt:lpstr>Presentación de PowerPoint</vt:lpstr>
      <vt:lpstr>Técnicas de juego: Incorporaciones de Arminda</vt:lpstr>
      <vt:lpstr>Presentación de PowerPoint</vt:lpstr>
      <vt:lpstr>Conflicto con la elaboración del duelo</vt:lpstr>
      <vt:lpstr>Presentación de PowerPoint</vt:lpstr>
      <vt:lpstr>Presentación de PowerPoint</vt:lpstr>
      <vt:lpstr>La adolescencia normal</vt:lpstr>
      <vt:lpstr>Presentación de PowerPoint</vt:lpstr>
      <vt:lpstr>Presentación de PowerPoint</vt:lpstr>
      <vt:lpstr>Síndrome de la adolescencia normal</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Autoras:  Arminda Aberastury</dc:title>
  <dc:creator>Windows User</dc:creator>
  <cp:lastModifiedBy>Windows User</cp:lastModifiedBy>
  <cp:revision>25</cp:revision>
  <dcterms:created xsi:type="dcterms:W3CDTF">2022-04-22T22:52:58Z</dcterms:created>
  <dcterms:modified xsi:type="dcterms:W3CDTF">2022-04-23T01:59:48Z</dcterms:modified>
</cp:coreProperties>
</file>